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4"/>
  </p:notesMasterIdLst>
  <p:sldIdLst>
    <p:sldId id="491" r:id="rId5"/>
    <p:sldId id="520" r:id="rId6"/>
    <p:sldId id="518" r:id="rId7"/>
    <p:sldId id="519" r:id="rId8"/>
    <p:sldId id="511" r:id="rId9"/>
    <p:sldId id="500" r:id="rId10"/>
    <p:sldId id="501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2" autoAdjust="0"/>
    <p:restoredTop sz="93112" autoAdjust="0"/>
  </p:normalViewPr>
  <p:slideViewPr>
    <p:cSldViewPr snapToGrid="0" showGuides="1">
      <p:cViewPr varScale="1">
        <p:scale>
          <a:sx n="111" d="100"/>
          <a:sy n="111" d="100"/>
        </p:scale>
        <p:origin x="91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01: Introduction to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3338-A4A6-FFEB-6D55-A63312C8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D838C8-C461-D98B-0F6B-70A8E6D8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554"/>
            <a:ext cx="7584144" cy="4834891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69CDF1B-A8B5-7B3A-FEF7-965F4A5CE6E7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7451387" y="1746047"/>
            <a:ext cx="4162971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Accessing Tensor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Basic indexing: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tensor[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, j]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Slicing: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tensor[1:3]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Advanced indexing techniques: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Boolean masks: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tensor[tensor &gt; 0]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Negative indexing: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tensor[-1] (last element)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Using ellipsis: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tensor[..., 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DDE4F-0642-AA72-203F-74999B54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387" y="615277"/>
            <a:ext cx="3401568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Tensor</a:t>
            </a:r>
            <a:br>
              <a:rPr lang="en-US" dirty="0"/>
            </a:br>
            <a:r>
              <a:rPr lang="en-US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76959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743A-6214-2E4D-D547-A2CF2E4A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7AF2017-CA3B-1C33-5B64-2211DC91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99909"/>
            <a:ext cx="6492240" cy="4658182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51842A-7313-D927-E28A-47F2D78F7E66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7104888" y="1380744"/>
            <a:ext cx="4512601" cy="4983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Common Operations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Arithmetic: 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+, -, *, /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Element-wise operations: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torch.sqrt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(),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torch.pow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Reduction: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torch.sum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(),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torch.mean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Comparisons: 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&gt;, &lt;, ==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In-place operations: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tensor.add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_(1) (note the underscore)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C761E-912F-EEF9-DBC4-EF3C78DA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rmAutofit/>
          </a:bodyPr>
          <a:lstStyle/>
          <a:p>
            <a:r>
              <a:rPr lang="en-US" dirty="0"/>
              <a:t>Basic Tensor</a:t>
            </a:r>
            <a:br>
              <a:rPr lang="en-US" dirty="0"/>
            </a:br>
            <a:r>
              <a:rPr lang="en-US" dirty="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399537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0F4B-19CD-3C66-C874-2BD349E04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926122A8-178F-50E2-E4FB-6066C7796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05" y="1163684"/>
            <a:ext cx="7430219" cy="5554089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703955E-91FA-8212-7FBE-1FD1BE18C2B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181100" y="1810303"/>
            <a:ext cx="4297596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Linear Algebra with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effectLst/>
              </a:rPr>
              <a:t>PyTorch</a:t>
            </a:r>
            <a:endParaRPr kumimoji="0" lang="en-GB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Matrix multiplication: 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@ or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torch.matmul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Transposition: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 .T or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torch.transpose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Inverse: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torch.inverse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Determinant: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torch.det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Eigenvalues: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torch.eig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SVD: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torch.svd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4D5D8-B03E-785C-003B-0F394BCF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Matrix</a:t>
            </a:r>
            <a:br>
              <a:rPr lang="en-US" dirty="0"/>
            </a:br>
            <a:r>
              <a:rPr lang="en-US" dirty="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37175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512A-ACD6-F023-176A-C84E8E3E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07829D-FCE7-527F-2369-1F99CA35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0" y="503351"/>
            <a:ext cx="7430219" cy="5851297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8C40430-C027-9788-0A93-B4495F7F780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181100" y="1381125"/>
            <a:ext cx="3673644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Working with Different Shapes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Automatic expansion of smaller tensors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Rules follow NumPy broadcasting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Eliminates need for explicit reshaping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Examples: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Add scalar to matrix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Multiply matrix by row/column vector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Scale batches of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Powerful but requires understanding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C274E-88F9-AB7A-C77E-A63AB6BE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Broacasting</a:t>
            </a:r>
          </a:p>
        </p:txBody>
      </p:sp>
    </p:spTree>
    <p:extLst>
      <p:ext uri="{BB962C8B-B14F-4D97-AF65-F5344CB8AC3E}">
        <p14:creationId xmlns:p14="http://schemas.microsoft.com/office/powerpoint/2010/main" val="388137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ECFB5-AFFF-8FF6-C2BE-EB39744F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B0E70A-63D9-7E56-C325-63AEE7D8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76" y="3205565"/>
            <a:ext cx="7336446" cy="377827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ECEEAF4-7D6D-B767-CCD5-8E9636D1E5EA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3977640" y="1088136"/>
            <a:ext cx="7772400" cy="234086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Changing Tensor Dimensions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reshape()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- new shape, possibly new memory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view()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- new shape, same memory (must be contiguous)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squeeze()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- remove dimensions of size 1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</a:rPr>
              <a:t>unsqueeze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()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- add dimension of size 1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expand()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- broadcast dimensions without copying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15714-F709-3E27-452C-2580BB6B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/>
          <a:p>
            <a:r>
              <a:rPr lang="en-US" dirty="0"/>
              <a:t>Reshaping</a:t>
            </a:r>
          </a:p>
        </p:txBody>
      </p:sp>
    </p:spTree>
    <p:extLst>
      <p:ext uri="{BB962C8B-B14F-4D97-AF65-F5344CB8AC3E}">
        <p14:creationId xmlns:p14="http://schemas.microsoft.com/office/powerpoint/2010/main" val="213431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8C62-9481-B161-EDEA-15E4523B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013C1AA-70BB-CAB4-6C86-539ABAC3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4"/>
          <a:stretch/>
        </p:blipFill>
        <p:spPr>
          <a:xfrm>
            <a:off x="20" y="1"/>
            <a:ext cx="4793865" cy="685800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D551BE5-EE96-E09A-79D1-92C30D0DBCF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212080" y="1828800"/>
            <a:ext cx="6071616" cy="44897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Computing Gradients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Enable tracking with </a:t>
            </a:r>
            <a:r>
              <a:rPr kumimoji="0" lang="en-GB" altLang="en-US" b="1" i="0" u="none" strike="noStrike" cap="none" normalizeH="0" baseline="0" err="1">
                <a:ln>
                  <a:noFill/>
                </a:ln>
                <a:effectLst/>
              </a:rPr>
              <a:t>requires_grad</a:t>
            </a: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=True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Build computation graph through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Call </a:t>
            </a: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backward() </a:t>
            </a: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to compute gradients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Access gradients via </a:t>
            </a:r>
            <a:r>
              <a:rPr kumimoji="0" lang="en-GB" altLang="en-US" b="1" i="0" u="none" strike="noStrike" cap="none" normalizeH="0" baseline="0" err="1">
                <a:ln>
                  <a:noFill/>
                </a:ln>
                <a:effectLst/>
              </a:rPr>
              <a:t>tensor.grad</a:t>
            </a:r>
            <a:endParaRPr kumimoji="0" lang="en-GB" altLang="en-US" b="1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B1E86-B90C-C40B-E697-9C50CE6E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autograd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8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6F12-A12D-D665-B712-0B1F87F9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0BE66B5-DC8B-B300-42E4-762969E6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4"/>
          <a:stretch/>
        </p:blipFill>
        <p:spPr>
          <a:xfrm>
            <a:off x="20" y="1"/>
            <a:ext cx="4793865" cy="685800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352772F-3BC5-5A6C-FE92-048BD6563B6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212080" y="1828800"/>
            <a:ext cx="6071616" cy="44897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Computing Gradients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Enable tracking with </a:t>
            </a:r>
            <a:r>
              <a:rPr kumimoji="0" lang="en-GB" altLang="en-US" b="1" i="0" u="none" strike="noStrike" cap="none" normalizeH="0" baseline="0" err="1">
                <a:ln>
                  <a:noFill/>
                </a:ln>
                <a:effectLst/>
              </a:rPr>
              <a:t>requires_grad</a:t>
            </a: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=True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Build computation graph through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Call </a:t>
            </a:r>
            <a:r>
              <a:rPr kumimoji="0" lang="en-GB" altLang="en-US" b="1" i="0" u="none" strike="noStrike" cap="none" normalizeH="0" baseline="0">
                <a:ln>
                  <a:noFill/>
                </a:ln>
                <a:effectLst/>
              </a:rPr>
              <a:t>backward() </a:t>
            </a: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to compute gradients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>
                <a:ln>
                  <a:noFill/>
                </a:ln>
                <a:effectLst/>
              </a:rPr>
              <a:t>Access gradients via </a:t>
            </a:r>
            <a:r>
              <a:rPr kumimoji="0" lang="en-GB" altLang="en-US" b="1" i="0" u="none" strike="noStrike" cap="none" normalizeH="0" baseline="0" err="1">
                <a:ln>
                  <a:noFill/>
                </a:ln>
                <a:effectLst/>
              </a:rPr>
              <a:t>tensor.grad</a:t>
            </a:r>
            <a:endParaRPr kumimoji="0" lang="en-GB" altLang="en-US" b="1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7B556-26C2-0729-BCDD-0528BC52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autograd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6B7A-EA4B-F243-2822-0BF39C0E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64FD9E9-7D79-D178-ABCB-FE76B1C2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17" y="3158968"/>
            <a:ext cx="8838685" cy="388902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7E6C9E3-18E4-A330-E8B7-2F53365936A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857226" y="722502"/>
            <a:ext cx="5576057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From Raw Data to Tensors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Common data sources: CSV, images, text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Using pandas to load structured data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Converting to tensors:</a:t>
            </a:r>
          </a:p>
          <a:p>
            <a:pPr lvl="2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</a:rPr>
              <a:t>df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</a:rPr>
              <a:t>pd.read_csv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('data.csv')</a:t>
            </a:r>
          </a:p>
          <a:p>
            <a:pPr lvl="2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tensor = 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</a:rPr>
              <a:t>torch.tensor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</a:rPr>
              <a:t>df.values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 err="1">
                <a:ln>
                  <a:noFill/>
                </a:ln>
                <a:effectLst/>
              </a:rPr>
              <a:t>DataFrames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</a:rPr>
              <a:t> as an intermediate representation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DC4F9-8847-42C3-0C55-F254A815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571500"/>
            <a:ext cx="4297680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178299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708F5-339A-91CD-DD3C-25D5E9EF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1F6B87B-8C53-8E82-AC11-6EDFBCEF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92" y="1380744"/>
            <a:ext cx="6274279" cy="4470423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5B59665-F202-FA63-EE48-4FE8222D02F5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88136" y="1380744"/>
            <a:ext cx="4572000" cy="4983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Leveraging Hardware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500" b="1" i="0" u="none" strike="noStrike" cap="none" normalizeH="0" baseline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Check availability: </a:t>
            </a:r>
            <a:r>
              <a:rPr kumimoji="0" lang="en-GB" altLang="en-US" sz="1500" i="0" u="none" strike="noStrike" cap="none" normalizeH="0" baseline="0" err="1">
                <a:ln>
                  <a:noFill/>
                </a:ln>
                <a:effectLst/>
              </a:rPr>
              <a:t>torch.cuda.is_available</a:t>
            </a:r>
            <a:r>
              <a:rPr kumimoji="0" lang="en-GB" altLang="en-US" sz="1500" i="0" u="none" strike="noStrike" cap="none" normalizeH="0" baseline="0">
                <a:ln>
                  <a:noFill/>
                </a:ln>
                <a:effectLst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Select device: </a:t>
            </a:r>
            <a:r>
              <a:rPr kumimoji="0" lang="en-GB" altLang="en-US" sz="1500" i="0" u="none" strike="noStrike" cap="none" normalizeH="0" baseline="0">
                <a:ln>
                  <a:noFill/>
                </a:ln>
                <a:effectLst/>
              </a:rPr>
              <a:t>device = </a:t>
            </a:r>
            <a:r>
              <a:rPr kumimoji="0" lang="en-GB" altLang="en-US" sz="1500" i="0" u="none" strike="noStrike" cap="none" normalizeH="0" baseline="0" err="1">
                <a:ln>
                  <a:noFill/>
                </a:ln>
                <a:effectLst/>
              </a:rPr>
              <a:t>torch.device</a:t>
            </a:r>
            <a:r>
              <a:rPr kumimoji="0" lang="en-GB" altLang="en-US" sz="1500" i="0" u="none" strike="noStrike" cap="none" normalizeH="0" baseline="0">
                <a:ln>
                  <a:noFill/>
                </a:ln>
                <a:effectLst/>
              </a:rPr>
              <a:t>('</a:t>
            </a:r>
            <a:r>
              <a:rPr kumimoji="0" lang="en-GB" altLang="en-US" sz="1500" i="0" u="none" strike="noStrike" cap="none" normalizeH="0" baseline="0" err="1">
                <a:ln>
                  <a:noFill/>
                </a:ln>
                <a:effectLst/>
              </a:rPr>
              <a:t>cuda</a:t>
            </a:r>
            <a:r>
              <a:rPr kumimoji="0" lang="en-GB" altLang="en-US" sz="1500" i="0" u="none" strike="noStrike" cap="none" normalizeH="0" baseline="0">
                <a:ln>
                  <a:noFill/>
                </a:ln>
                <a:effectLst/>
              </a:rPr>
              <a:t>')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Move tensors to device: </a:t>
            </a:r>
            <a:r>
              <a:rPr kumimoji="0" lang="en-GB" altLang="en-US" sz="1500" i="0" u="none" strike="noStrike" cap="none" normalizeH="0" baseline="0">
                <a:ln>
                  <a:noFill/>
                </a:ln>
                <a:effectLst/>
              </a:rPr>
              <a:t>tensor = tensor.to(device)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500" b="1" i="0" u="none" strike="noStrike" cap="none" normalizeH="0" baseline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When to use GPU: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Large tensors/datasets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Computationally expensive operations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Deep learning model training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500" b="1" i="0" u="none" strike="noStrike" cap="none" normalizeH="0" baseline="0">
                <a:ln>
                  <a:noFill/>
                </a:ln>
                <a:effectLst/>
              </a:rPr>
              <a:t>Keep all tensors on same device for efficiency</a:t>
            </a:r>
            <a:endParaRPr kumimoji="0" lang="en-GB" altLang="en-US" sz="150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057F0-D478-C282-8E9D-AFFE5DAD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>
            <a:normAutofit/>
          </a:bodyPr>
          <a:lstStyle/>
          <a:p>
            <a:r>
              <a:rPr lang="en-US" dirty="0"/>
              <a:t>Using the GPU</a:t>
            </a:r>
          </a:p>
        </p:txBody>
      </p:sp>
    </p:spTree>
    <p:extLst>
      <p:ext uri="{BB962C8B-B14F-4D97-AF65-F5344CB8AC3E}">
        <p14:creationId xmlns:p14="http://schemas.microsoft.com/office/powerpoint/2010/main" val="383165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7EFE-9ED7-AC93-A3FC-2544506B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hool and office supplies">
            <a:extLst>
              <a:ext uri="{FF2B5EF4-FFF2-40B4-BE49-F238E27FC236}">
                <a16:creationId xmlns:a16="http://schemas.microsoft.com/office/drawing/2014/main" id="{FA6D1805-5FBF-E026-A422-54874AE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2" r="4609" b="-1"/>
          <a:stretch/>
        </p:blipFill>
        <p:spPr>
          <a:xfrm>
            <a:off x="5917720" y="10"/>
            <a:ext cx="6274279" cy="685799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D93795D-03B5-7054-82F9-B3EFDFB1B48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88136" y="1380744"/>
            <a:ext cx="4572000" cy="4983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effectLst/>
              </a:rPr>
              <a:t>Tips for Effective </a:t>
            </a:r>
            <a:r>
              <a:rPr kumimoji="0" lang="en-GB" altLang="en-US" b="1" i="0" u="none" strike="noStrike" cap="none" normalizeH="0" baseline="0" err="1">
                <a:ln>
                  <a:noFill/>
                </a:ln>
                <a:effectLst/>
              </a:rPr>
              <a:t>PyTorch</a:t>
            </a:r>
            <a:endParaRPr kumimoji="0" lang="en-GB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Match tensor types before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Understand broadcasting rules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Use in-place operations when appropriate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Keep track of your tensor devices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Leverage </a:t>
            </a:r>
            <a:r>
              <a:rPr kumimoji="0" lang="en-GB" altLang="en-US" i="0" u="none" strike="noStrike" cap="none" normalizeH="0" baseline="0" dirty="0" err="1">
                <a:ln>
                  <a:noFill/>
                </a:ln>
                <a:effectLst/>
              </a:rPr>
              <a:t>PyTorch's</a:t>
            </a: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 documentation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</a:rPr>
              <a:t>Experiment and debug with small examples first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B7E09-BF4C-A868-E907-A9B3E938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>
            <a:normAutofit/>
          </a:bodyPr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7904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FFB-F42A-96D6-A844-B89467D1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7027-2960-693B-CBB8-9B69926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36" y="620621"/>
            <a:ext cx="5749392" cy="1554480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0EDB-FD5B-2831-19DC-D303BAC01E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7511" y="1265035"/>
            <a:ext cx="6123936" cy="534889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Introduction </a:t>
            </a:r>
          </a:p>
          <a:p>
            <a:pPr marL="0" indent="0">
              <a:buNone/>
            </a:pPr>
            <a:r>
              <a:rPr lang="en-GB" dirty="0"/>
              <a:t>Overview of </a:t>
            </a:r>
            <a:r>
              <a:rPr lang="en-GB" dirty="0" err="1"/>
              <a:t>PyTorch's</a:t>
            </a:r>
            <a:r>
              <a:rPr lang="en-GB" dirty="0"/>
              <a:t> tensor operations and automatic differentiation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The Mechanics of Deep Learning with </a:t>
            </a:r>
            <a:r>
              <a:rPr lang="en-GB" b="1" dirty="0" err="1"/>
              <a:t>PyTorch</a:t>
            </a:r>
            <a:r>
              <a:rPr lang="en-GB" b="1" dirty="0"/>
              <a:t>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a basic </a:t>
            </a:r>
            <a:r>
              <a:rPr lang="en-GB" dirty="0" err="1"/>
              <a:t>PyTorch</a:t>
            </a:r>
            <a:r>
              <a:rPr lang="en-GB" dirty="0"/>
              <a:t> model to understand the deep learning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CNNs to enhance accuracy in computer vision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data augmentation techniques to improve model generalisation.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Forecasting with CNNs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Pre-trained Models and Recurrent Networks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transfer learning to fine-tune models for personalised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RNNs on sequential data, including a text autocompletion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Project: Object Multi-class Classification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data generators in </a:t>
            </a:r>
            <a:r>
              <a:rPr lang="en-GB" dirty="0" err="1"/>
              <a:t>PyTorch</a:t>
            </a:r>
            <a:r>
              <a:rPr lang="en-GB" dirty="0"/>
              <a:t> to handle small datasets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transfer learning and feature extraction for faster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Review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Recap key learnings and answer questions.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guidance on setting up a deep learning development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858774-6D7B-6917-474F-1284C04E2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31446"/>
          <a:stretch>
            <a:fillRect/>
          </a:stretch>
        </p:blipFill>
        <p:spPr bwMode="auto">
          <a:xfrm>
            <a:off x="7315200" y="0"/>
            <a:ext cx="4876800" cy="68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0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">
            <a:extLst>
              <a:ext uri="{FF2B5EF4-FFF2-40B4-BE49-F238E27FC236}">
                <a16:creationId xmlns:a16="http://schemas.microsoft.com/office/drawing/2014/main" id="{47E7CE66-D4CC-ADBC-7E31-39C10EB5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188" y="571500"/>
            <a:ext cx="6243812" cy="60564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5D5E77-E276-8DF4-8AED-02698D33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/>
          <a:p>
            <a:r>
              <a:rPr lang="en-US" dirty="0"/>
              <a:t>Learning from example</a:t>
            </a:r>
          </a:p>
        </p:txBody>
      </p:sp>
    </p:spTree>
    <p:extLst>
      <p:ext uri="{BB962C8B-B14F-4D97-AF65-F5344CB8AC3E}">
        <p14:creationId xmlns:p14="http://schemas.microsoft.com/office/powerpoint/2010/main" val="718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478D-7F28-4474-81A4-CEAD050C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8C33BFF-56AE-FCDF-8556-27958E8B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2" y="1235280"/>
            <a:ext cx="10554316" cy="50396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512984-F881-7AF6-5835-E01A672F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915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7460-1C66-A71B-14CC-258A9D95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1"/>
            <a:ext cx="3494314" cy="594360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00B1-76AE-57B7-AC18-1460D3BDCF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7613" y="1143000"/>
            <a:ext cx="6723287" cy="5806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Computation Graph</a:t>
            </a:r>
            <a:r>
              <a:rPr lang="en-GB" dirty="0"/>
              <a:t>: Easier debugging and flexible 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Pythonic and Intuitive API</a:t>
            </a:r>
            <a:r>
              <a:rPr lang="en-GB" dirty="0"/>
              <a:t>: Seamless integration with Python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Strong Research and Industry Adoption</a:t>
            </a:r>
            <a:r>
              <a:rPr lang="en-GB" dirty="0"/>
              <a:t>: Used by major companies and researchers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Excellent GPU Acceleration</a:t>
            </a:r>
            <a:r>
              <a:rPr lang="en-GB" dirty="0"/>
              <a:t>: Optimised for performance on GPUs and TPUs</a:t>
            </a:r>
          </a:p>
        </p:txBody>
      </p:sp>
      <p:pic>
        <p:nvPicPr>
          <p:cNvPr id="2052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9B8EA5CF-9F30-F4A0-8A81-583DE49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1" y="1304208"/>
            <a:ext cx="2931952" cy="29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C9537-847B-2A1B-A28D-5BE2149CEB5E}"/>
              </a:ext>
            </a:extLst>
          </p:cNvPr>
          <p:cNvSpPr txBox="1"/>
          <p:nvPr/>
        </p:nvSpPr>
        <p:spPr>
          <a:xfrm>
            <a:off x="4287613" y="4830783"/>
            <a:ext cx="223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https://pytorch.org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7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91061-7ACD-594C-D039-820D2FC2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D48AE8-F7C3-6C4B-4CF8-AB124F9ED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22435"/>
              </p:ext>
            </p:extLst>
          </p:nvPr>
        </p:nvGraphicFramePr>
        <p:xfrm>
          <a:off x="1181100" y="1143001"/>
          <a:ext cx="9829800" cy="47645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2535392950"/>
                    </a:ext>
                  </a:extLst>
                </a:gridCol>
                <a:gridCol w="2282190">
                  <a:extLst>
                    <a:ext uri="{9D8B030D-6E8A-4147-A177-3AD203B41FA5}">
                      <a16:colId xmlns:a16="http://schemas.microsoft.com/office/drawing/2014/main" val="110074123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1574079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7401533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Feature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PyTorch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TensorFlow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Keras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8801927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Ease of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 (Pythonic, dynamic computation graph)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 (Static graph by default, more setup)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(High-level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358182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Flexibility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Low (abstracted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048306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Performance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(Optimized for deployment)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24384716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Debugging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 (Eager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Harder (Graph-based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721034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GPU Support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Good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17623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Industry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Research, Prototyping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Production, Deployment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Rapid Prototyping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687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8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4B9-EBFD-F850-145D-A66FA80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A2E15E-3046-14BB-9F28-CD307B74CD7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151082"/>
            <a:ext cx="49149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generalization of vectors and matrices to higher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Tensors?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representation of multi-dimensional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for computation (CPU &amp; GPU)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1898308-49E1-B81F-BD56-4966C30A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" y="1242790"/>
            <a:ext cx="5249101" cy="2729865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4CFAB04-DA28-3F2B-A487-F172E999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8146"/>
            <a:ext cx="10002198" cy="3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8F9F-8E66-AF69-7F1D-85A2FEBD9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6AC1A06-D842-B073-760F-6030B608A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0" y="2212975"/>
            <a:ext cx="6446520" cy="3239375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095E02B-4D2C-492E-DE3C-DC607230B702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Basic Tensor Creation Methods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torch.tensor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 - from existing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torch.zeros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torch.ones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 - filled tensors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torch.rand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torch.randn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 - random tensors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torch.arange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torch.linspace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 - sequences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torch.eye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() - identity matrices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Data types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can be specified with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dtype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parameter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702F9-E5EB-930E-7128-0756B2D4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Creating Tensors</a:t>
            </a:r>
          </a:p>
        </p:txBody>
      </p:sp>
    </p:spTree>
    <p:extLst>
      <p:ext uri="{BB962C8B-B14F-4D97-AF65-F5344CB8AC3E}">
        <p14:creationId xmlns:p14="http://schemas.microsoft.com/office/powerpoint/2010/main" val="138021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16CE-00C7-6DE4-583D-407957A9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06CAB54-71F9-7605-2B4D-C3822B537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0" y="1450704"/>
            <a:ext cx="7430219" cy="3956591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1BA3E56-92E1-38B4-1631-A999ED706D9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088136" y="1840992"/>
            <a:ext cx="3401568" cy="446773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Working with Tensor Attributes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Shape: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tensor.shape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Data type: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tensor.dtype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Device: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tensor.device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Accessing values: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tensor.item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() for scalars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Converting types: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</a:rPr>
              <a:t>tensor.float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</a:rPr>
              <a:t>(), tensor.int()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15C7-A7A1-7A39-CC4F-F6F29059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>
            <a:normAutofit/>
          </a:bodyPr>
          <a:lstStyle/>
          <a:p>
            <a:r>
              <a:rPr lang="en-US" dirty="0"/>
              <a:t>Tensor</a:t>
            </a:r>
            <a:br>
              <a:rPr lang="en-US" dirty="0"/>
            </a:br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07668739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</TotalTime>
  <Words>883</Words>
  <Application>Microsoft Office PowerPoint</Application>
  <PresentationFormat>Widescreen</PresentationFormat>
  <Paragraphs>177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Neue Haas Grotesk Text Pro</vt:lpstr>
      <vt:lpstr>System Font Regular</vt:lpstr>
      <vt:lpstr>Bjorn Showcase</vt:lpstr>
      <vt:lpstr>Intro to Deep learning</vt:lpstr>
      <vt:lpstr>Agenda </vt:lpstr>
      <vt:lpstr>Learning from example</vt:lpstr>
      <vt:lpstr>Deep learning</vt:lpstr>
      <vt:lpstr>PyTorch</vt:lpstr>
      <vt:lpstr>Why PyTorch</vt:lpstr>
      <vt:lpstr>Tensors</vt:lpstr>
      <vt:lpstr>Creating Tensors</vt:lpstr>
      <vt:lpstr>Tensor Properties</vt:lpstr>
      <vt:lpstr>Tensor Indexing</vt:lpstr>
      <vt:lpstr>Basic Tensor Operations</vt:lpstr>
      <vt:lpstr>Matrix Operations</vt:lpstr>
      <vt:lpstr>Broacasting</vt:lpstr>
      <vt:lpstr>Reshaping</vt:lpstr>
      <vt:lpstr>Using autograd</vt:lpstr>
      <vt:lpstr>Using autograd</vt:lpstr>
      <vt:lpstr>Loading data</vt:lpstr>
      <vt:lpstr>Using the GPU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12</cp:revision>
  <dcterms:created xsi:type="dcterms:W3CDTF">2022-04-13T19:23:35Z</dcterms:created>
  <dcterms:modified xsi:type="dcterms:W3CDTF">2025-04-23T16:12:57Z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